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636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459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9746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968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9089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088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7109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317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984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0914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412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6008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074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clinicacosmetologica.pl/zabiegi-dla-mezczyzn/" TargetMode="External"/><Relationship Id="rId3" Type="http://schemas.openxmlformats.org/officeDocument/2006/relationships/hyperlink" Target="https://www.dermatologia-praktyczna.pl/a3880/Zewnetrzne-i-wewnetrzne-czynniki-starzenia-sie-skory.html" TargetMode="External"/><Relationship Id="rId7" Type="http://schemas.openxmlformats.org/officeDocument/2006/relationships/hyperlink" Target="https://www.poczuciepiekna.pl/wszystkie-aktualnosci/skuteczne-zabiegi-przeciwzmarszczkowe" TargetMode="External"/><Relationship Id="rId12" Type="http://schemas.openxmlformats.org/officeDocument/2006/relationships/hyperlink" Target="https://www.ruczajclinic.pl/starzenie-sie-skory-jak-zatrzymac-czas/" TargetMode="External"/><Relationship Id="rId2" Type="http://schemas.openxmlformats.org/officeDocument/2006/relationships/hyperlink" Target="https://www.istockphoto.com/pl/obrazy/sk%C3%B3ra-cz%C5%82owieka?mediatype=photography&amp;phrase=sk%C3%B3ra%20cz%C5%82owieka&amp;sort=mostpopular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portal.abczdrowie.pl/proces-starzenia-sie-czlowieka%20film%20z%20napisami" TargetMode="External"/><Relationship Id="rId11" Type="http://schemas.openxmlformats.org/officeDocument/2006/relationships/hyperlink" Target="https://www.esthederm.pl/aktualnosci/przyczyny-powstawania-zmarszczek" TargetMode="External"/><Relationship Id="rId5" Type="http://schemas.openxmlformats.org/officeDocument/2006/relationships/hyperlink" Target="https://portal.abczdrowie.pl/proces-starzenia-sie-czlowieka" TargetMode="External"/><Relationship Id="rId10" Type="http://schemas.openxmlformats.org/officeDocument/2006/relationships/hyperlink" Target="https://www.cetaphil.pl/article/budowa-i-funkcje-skory-czlowieka" TargetMode="External"/><Relationship Id="rId4" Type="http://schemas.openxmlformats.org/officeDocument/2006/relationships/hyperlink" Target="https://www.poradnikzdrowie.pl/uroda/twarz/rodzaje-zmarszczek-jakie-sa-rodzaje-zmarszczek-aa-qsfC-LKHL-WdKp.html" TargetMode="External"/><Relationship Id="rId9" Type="http://schemas.openxmlformats.org/officeDocument/2006/relationships/hyperlink" Target="https://www.laguel.pl/jakie-sa-najczestsze-przeciwwskazania-do-zabiegow-w-klinice-medycyny-estetycznej-poznaj-nasza-liste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091E81-9B0F-4738-B36E-0FCFBE6B1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497495"/>
            <a:ext cx="9448800" cy="1219201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Arial Rounded MT Bold" panose="020F0704030504030204" pitchFamily="34" charset="0"/>
              </a:rPr>
              <a:t>Starzenie skóry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3E17A40-8696-4250-8276-A6F8E0B458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99792"/>
            <a:ext cx="9448800" cy="3260034"/>
          </a:xfrm>
        </p:spPr>
        <p:txBody>
          <a:bodyPr>
            <a:normAutofit/>
          </a:bodyPr>
          <a:lstStyle/>
          <a:p>
            <a:r>
              <a:rPr lang="pl-PL" sz="2600" dirty="0" err="1">
                <a:latin typeface="Arial Rounded MT Bold" panose="020F0704030504030204" pitchFamily="34" charset="0"/>
              </a:rPr>
              <a:t>WebQest</a:t>
            </a:r>
            <a:r>
              <a:rPr lang="pl-PL" sz="2600" dirty="0">
                <a:latin typeface="Arial Rounded MT Bold" panose="020F0704030504030204" pitchFamily="34" charset="0"/>
              </a:rPr>
              <a:t>  jest przeznaczony dla uczniów kierunku </a:t>
            </a:r>
          </a:p>
          <a:p>
            <a:r>
              <a:rPr lang="pl-PL" sz="2600" dirty="0">
                <a:latin typeface="Arial Rounded MT Bold" panose="020F0704030504030204" pitchFamily="34" charset="0"/>
              </a:rPr>
              <a:t>Technik usług kosmetycznych</a:t>
            </a: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  <a:p>
            <a:pPr algn="r"/>
            <a:r>
              <a:rPr lang="pl-PL" dirty="0">
                <a:latin typeface="Arial Rounded MT Bold" panose="020F0704030504030204" pitchFamily="34" charset="0"/>
              </a:rPr>
              <a:t>8</a:t>
            </a:r>
          </a:p>
          <a:p>
            <a:endParaRPr lang="pl-PL" dirty="0">
              <a:latin typeface="Arial Rounded MT Bold" panose="020F0704030504030204" pitchFamily="34" charset="0"/>
            </a:endParaRPr>
          </a:p>
          <a:p>
            <a:endParaRPr lang="pl-PL" dirty="0">
              <a:latin typeface="Arial Rounded MT Bold" panose="020F0704030504030204" pitchFamily="34" charset="0"/>
            </a:endParaRPr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1425" y="435343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97336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84A53C-36B5-4AAB-AD73-AB040795B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775908"/>
            <a:ext cx="10146186" cy="642075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WPROWADZENIE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871A181E-2718-4497-89FD-CDF4DE687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550505"/>
            <a:ext cx="10144654" cy="3896138"/>
          </a:xfrm>
        </p:spPr>
        <p:txBody>
          <a:bodyPr>
            <a:normAutofit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Dzisiaj będziemy rozpatrywać temat, który od wieków zajmuję wiele umysłów. Ludzkość od starożytnych czasów interesowało, jak zatrzymać młodość. </a:t>
            </a:r>
          </a:p>
          <a:p>
            <a:r>
              <a:rPr lang="pl-PL" sz="2400" dirty="0">
                <a:cs typeface="Calibri" panose="020F0502020204030204" pitchFamily="34" charset="0"/>
              </a:rPr>
              <a:t>Współczesna wiedza pozwala nam lepiej zrozumieć procesy zachodzące w naszym organizmie. Szukając możliwości wpływu na ten problem musimy znać, w jaki sposób  zachodzą procesy starzenia, co wpływa na jego tempo. Jak wesprzeć funkcjonowanie komórek naszego ciała i zahamować procesy degradacji i starzenia</a:t>
            </a:r>
          </a:p>
          <a:p>
            <a:pPr algn="ctr"/>
            <a:r>
              <a:rPr lang="pl-PL" sz="2400" dirty="0">
                <a:cs typeface="Calibri" panose="020F0502020204030204" pitchFamily="34" charset="0"/>
              </a:rPr>
              <a:t>Poznajmy więc problem który stanowi istotę rozwoju rynku kosmetycznego na całym Świecie</a:t>
            </a:r>
          </a:p>
        </p:txBody>
      </p:sp>
    </p:spTree>
    <p:extLst>
      <p:ext uri="{BB962C8B-B14F-4D97-AF65-F5344CB8AC3E}">
        <p14:creationId xmlns:p14="http://schemas.microsoft.com/office/powerpoint/2010/main" xmlns="" val="4095353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8B1ACE2-2CC2-4EB9-8205-3C0770CB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696395"/>
            <a:ext cx="10146186" cy="708335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ZADANIE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F4C59F07-59BC-4112-B866-C4A810617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67" y="1630017"/>
            <a:ext cx="10144654" cy="3776870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Waszym zadaniem będzie stworzenie prezentacji na temat starzenia skóry, w niej muszą się znaleźć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Informacje o budowie skóry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Diagnostyka  i opis zmarszczek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Stopniowanie problemu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Przyczyny powstawania zmarszczek (genetyka, wpływ warunków życia, odżywianie)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Zabiegi niwelujące starzenie skóry ( nieinwazyjne)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>
                <a:cs typeface="Calibri" panose="020F0502020204030204" pitchFamily="34" charset="0"/>
              </a:rPr>
              <a:t>Zabiegi niwelujące starzenie skóry ( inwazyjne)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5445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09BE96-8D2A-4177-B4B9-4E116B4A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662610"/>
            <a:ext cx="10146186" cy="795130"/>
          </a:xfrm>
        </p:spPr>
        <p:txBody>
          <a:bodyPr>
            <a:norm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PROCES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2874214-A357-457F-9136-382B39327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24495" y="1696277"/>
            <a:ext cx="10144654" cy="4041913"/>
          </a:xfrm>
        </p:spPr>
        <p:txBody>
          <a:bodyPr>
            <a:normAutofit fontScale="92500" lnSpcReduction="20000"/>
          </a:bodyPr>
          <a:lstStyle/>
          <a:p>
            <a:r>
              <a:rPr lang="pl-PL" sz="2200" dirty="0">
                <a:cs typeface="Calibri" panose="020F0502020204030204" pitchFamily="34" charset="0"/>
              </a:rPr>
              <a:t>Klasa zostanie podzielona na dwie grupy. Każdy zespół ustala zasady pracy w grupie. Opracujcie plan działania, ustalcie, która osoba w grupie będzie odpowiedzialna za realizację poszczególnych zadań</a:t>
            </a:r>
          </a:p>
          <a:p>
            <a:r>
              <a:rPr lang="pl-PL" sz="2200" dirty="0">
                <a:cs typeface="Calibri" panose="020F0502020204030204" pitchFamily="34" charset="0"/>
              </a:rPr>
              <a:t>Każda grupa niech wybierze spośród siebie lidera. Liderzy będą czuwać nad całością pracy i będą zdawać okresowe sprawozdania z postępu pracy nauczycielowi.</a:t>
            </a:r>
          </a:p>
          <a:p>
            <a:r>
              <a:rPr lang="pl-PL" sz="2200" dirty="0">
                <a:cs typeface="Calibri" panose="020F0502020204030204" pitchFamily="34" charset="0"/>
              </a:rPr>
              <a:t>Wykorzystujcie informacje podane w źródłach, a także poszukujcie innych materiałów mogących  poszerzyć Waszą wiedzę w zadanym zakresie.</a:t>
            </a:r>
          </a:p>
          <a:p>
            <a:r>
              <a:rPr lang="pl-PL" sz="2200" dirty="0">
                <a:cs typeface="Calibri" panose="020F0502020204030204" pitchFamily="34" charset="0"/>
              </a:rPr>
              <a:t>Wybierzcie formę zaprezentowania wyników Waszej pracy. </a:t>
            </a:r>
          </a:p>
          <a:p>
            <a:r>
              <a:rPr lang="pl-PL" sz="2200" dirty="0">
                <a:cs typeface="Calibri" panose="020F0502020204030204" pitchFamily="34" charset="0"/>
              </a:rPr>
              <a:t>Prezentacji wyników pracy dokona lider lub wszystkie osoby z zespołu.</a:t>
            </a:r>
          </a:p>
          <a:p>
            <a:r>
              <a:rPr lang="pl-PL" sz="2200" dirty="0">
                <a:cs typeface="Calibri" panose="020F0502020204030204" pitchFamily="34" charset="0"/>
              </a:rPr>
              <a:t>Przy tworzeniu pracy proszę pamiętać o właściwej formie nie tylko merytorycznej, ale również graficznej, ortograficznej, stylistycznej i estetycznej.</a:t>
            </a:r>
          </a:p>
          <a:p>
            <a:endParaRPr lang="pl-PL" sz="2200" dirty="0">
              <a:cs typeface="Calibri" panose="020F0502020204030204" pitchFamily="34" charset="0"/>
            </a:endParaRPr>
          </a:p>
          <a:p>
            <a:pPr algn="r"/>
            <a:r>
              <a:rPr lang="pl-PL" sz="2200" dirty="0">
                <a:latin typeface="Calibri" panose="020F0502020204030204" pitchFamily="34" charset="0"/>
                <a:cs typeface="Calibri" panose="020F0502020204030204" pitchFamily="34" charset="0"/>
              </a:rPr>
              <a:t>W razie potrzeby  służę konsultacją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617211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EA729BD-3004-4F00-9F5C-6EF4BEEA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495" y="728872"/>
            <a:ext cx="10146186" cy="689112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latin typeface="DejaVu Sans" panose="020B0603030804020204" pitchFamily="34" charset="0"/>
                <a:ea typeface="DejaVu Sans" panose="020B0603030804020204" pitchFamily="34" charset="0"/>
                <a:cs typeface="DejaVu Sans" panose="020B0603030804020204" pitchFamily="34" charset="0"/>
              </a:rPr>
              <a:t>Źródła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6880E50-1E63-4111-85D1-72BA6FB7D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16229" y="1380733"/>
            <a:ext cx="10144654" cy="4691269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2"/>
              </a:rPr>
              <a:t>https://www.istockphoto.com/pl/obrazy/sk%C3%B3ra-cz%C5%82owieka?mediatype=photography&amp;phrase=sk%C3%B3ra%20cz%C5%82owieka&amp;sort=mostpopular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https://www.dermatologia-praktyczna.pl/a3880/Zewnetrzne-i-wewnetrzne-czynniki-starzenia-sie-skory.html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https://www.poradnikzdrowie.pl/uroda/twarz/rodzaje-zmarszczek-jakie-sa-rodzaje-zmarszczek-aa-qsfC-LKHL-WdKp.html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https://portal.abczdrowie.pl/proces-starzenia-sie-czlowieka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https://portal.abczdrowie.pl/proces-starzenia-sie-czlowieka%20film%20z%20napisami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https://www.poczuciepiekna.pl/wszystkie-aktualnosci/skuteczne-zabiegi-przeciwzmarszczkowe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https://clinicacosmetologica.pl/zabiegi-dla-mezczyzn/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https://clinicacosmetologica.pl/zabiegi-dla-mezczyzn/</a:t>
            </a: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hlinkClick r:id="rId9"/>
              </a:rPr>
              <a:t>https://www.laguel.pl/jakie-sa-najczestsze-przeciwwskazania-do-zabiegow-w-klinice-medycyny-estetycznej-poznaj-nasza-liste</a:t>
            </a:r>
            <a:r>
              <a:rPr lang="pl-PL" dirty="0" smtClean="0">
                <a:hlinkClick r:id="rId9"/>
              </a:rPr>
              <a:t>/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hlinkClick r:id="rId10"/>
              </a:rPr>
              <a:t>https://</a:t>
            </a:r>
            <a:r>
              <a:rPr lang="pl-PL" dirty="0" smtClean="0">
                <a:hlinkClick r:id="rId10"/>
              </a:rPr>
              <a:t>www.cetaphil.pl/article/budowa-i-funkcje-skory-czlowieka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>
                <a:hlinkClick r:id="rId11"/>
              </a:rPr>
              <a:t>https://</a:t>
            </a:r>
            <a:r>
              <a:rPr lang="pl-PL" dirty="0" smtClean="0">
                <a:hlinkClick r:id="rId11"/>
              </a:rPr>
              <a:t>www.esthederm.pl/aktualnosci/przyczyny-powstawania-zmarszczek</a:t>
            </a: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mtClean="0">
                <a:hlinkClick r:id="rId12"/>
              </a:rPr>
              <a:t>https://</a:t>
            </a:r>
            <a:r>
              <a:rPr lang="pl-PL" smtClean="0">
                <a:hlinkClick r:id="rId12"/>
              </a:rPr>
              <a:t>www.ruczajclinic.pl/starzenie-sie-skory-jak-zatrzymac-czas</a:t>
            </a:r>
            <a:r>
              <a:rPr lang="pl-PL" smtClean="0">
                <a:hlinkClick r:id="rId12"/>
              </a:rPr>
              <a:t>/</a:t>
            </a:r>
            <a:endParaRPr lang="pl-PL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073308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02AF683-5BE7-40A8-8B75-6652E4C5D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530087"/>
            <a:ext cx="8610600" cy="357809"/>
          </a:xfrm>
        </p:spPr>
        <p:txBody>
          <a:bodyPr>
            <a:noAutofit/>
          </a:bodyPr>
          <a:lstStyle/>
          <a:p>
            <a:pPr algn="ctr"/>
            <a:r>
              <a:rPr lang="pl-PL" dirty="0">
                <a:latin typeface="Arial Rounded MT Bold" panose="020F0704030504030204" pitchFamily="34" charset="0"/>
              </a:rPr>
              <a:t>EWALUACJA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xmlns="" id="{4328E4FB-0DCD-421A-A313-3034BC6B37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86929505"/>
              </p:ext>
            </p:extLst>
          </p:nvPr>
        </p:nvGraphicFramePr>
        <p:xfrm>
          <a:off x="675861" y="1152940"/>
          <a:ext cx="10830340" cy="5331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2692">
                  <a:extLst>
                    <a:ext uri="{9D8B030D-6E8A-4147-A177-3AD203B41FA5}">
                      <a16:colId xmlns:a16="http://schemas.microsoft.com/office/drawing/2014/main" xmlns="" val="4231046780"/>
                    </a:ext>
                  </a:extLst>
                </a:gridCol>
                <a:gridCol w="3678824">
                  <a:extLst>
                    <a:ext uri="{9D8B030D-6E8A-4147-A177-3AD203B41FA5}">
                      <a16:colId xmlns:a16="http://schemas.microsoft.com/office/drawing/2014/main" xmlns="" val="1737125604"/>
                    </a:ext>
                  </a:extLst>
                </a:gridCol>
                <a:gridCol w="3678824">
                  <a:extLst>
                    <a:ext uri="{9D8B030D-6E8A-4147-A177-3AD203B41FA5}">
                      <a16:colId xmlns:a16="http://schemas.microsoft.com/office/drawing/2014/main" xmlns="" val="4291886490"/>
                    </a:ext>
                  </a:extLst>
                </a:gridCol>
              </a:tblGrid>
              <a:tr h="361178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dostateczny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dobry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bardzo dobry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5579380"/>
                  </a:ext>
                </a:extLst>
              </a:tr>
              <a:tr h="4966196"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uczeń zna, rozumie i na ogół poprawnie interpretuje materiał rzeczowy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trafnie dobiera materiał rzeczowy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prezentuje podstawowe zagadnienia w związku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podejmuje częściowo udaną argumentację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poprawnie odtwarza interpretacje, sądy, opinie;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formułuje na ogół poprawne wnioski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- wykorzystuje materiał pomocniczy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uczeń zna i rozumie materiał rzeczowy, poprawnie go interpretuje, wykorzystując podstawowe konteksty 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wykorzystuje w funkcji argumentacyjnej trafnie dobrany materiał 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prezentuje zagadnienia w ścisłym związku 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jasno formułuje główną myśl wypowiedzi i trafnie dobiera argumenty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wnioski, sądy i opinie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funkcjonalnie wykorzystuje materiał pomocniczy 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uczeń zna i rozumie wybrany materiał, wnikliwie go interpretuje, przywołując różnorodne konteksty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wykorzystuje w funkcji  argumentacyjnej trafnie dobrany materiał (selekcjonuje materiał)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prezentuje zagadnienia w ścisłym związku z tematem (rozumie temat)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a także rozwiązuje problemy badawcze, hierarchizuje argumenty</a:t>
                      </a:r>
                    </a:p>
                    <a:p>
                      <a:r>
                        <a:rPr lang="pl-PL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formułuje wnioski, sądy i opinie, wartościuje;</a:t>
                      </a:r>
                    </a:p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7805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9786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3B43F13-7405-4F69-9745-B34BBCC40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93913"/>
            <a:ext cx="9448800" cy="543339"/>
          </a:xfrm>
        </p:spPr>
        <p:txBody>
          <a:bodyPr>
            <a:noAutofit/>
          </a:bodyPr>
          <a:lstStyle/>
          <a:p>
            <a:pPr algn="ctr"/>
            <a:r>
              <a:rPr lang="pl-PL" sz="4000" dirty="0">
                <a:latin typeface="Arial Rounded MT Bold" panose="020F0704030504030204" pitchFamily="34" charset="0"/>
              </a:rPr>
              <a:t>KONKLUZJE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0B71756B-9EB2-4D1D-9C54-408C6BF56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868557"/>
            <a:ext cx="9448800" cy="2955234"/>
          </a:xfrm>
        </p:spPr>
        <p:txBody>
          <a:bodyPr>
            <a:normAutofit lnSpcReduction="10000"/>
          </a:bodyPr>
          <a:lstStyle/>
          <a:p>
            <a:r>
              <a:rPr lang="pl-PL" sz="2400" dirty="0">
                <a:cs typeface="Calibri" panose="020F0502020204030204" pitchFamily="34" charset="0"/>
              </a:rPr>
              <a:t>Zadanie które wykonaliście wymagało od was przeanalizowania dużej ilości materiału, wyselekcjonowania najbardziej interesujących i istotnych informacji. </a:t>
            </a:r>
          </a:p>
          <a:p>
            <a:r>
              <a:rPr lang="pl-PL" sz="2400" dirty="0">
                <a:cs typeface="Calibri" panose="020F0502020204030204" pitchFamily="34" charset="0"/>
              </a:rPr>
              <a:t>Ułożenia tego tematu w dobrej kolejności i zilustrowania wszystkich zagadnień. Poznania wielu profesjonalnych określeń i umieszczenia ich w pracy</a:t>
            </a:r>
          </a:p>
          <a:p>
            <a:r>
              <a:rPr lang="pl-PL" sz="2400" dirty="0">
                <a:cs typeface="Calibri" panose="020F0502020204030204" pitchFamily="34" charset="0"/>
              </a:rPr>
              <a:t>Opracowanie ciekawej prezentacji i zaprezentowanie jej kolegom</a:t>
            </a:r>
          </a:p>
          <a:p>
            <a:pPr algn="r"/>
            <a:r>
              <a:rPr lang="pl-PL" sz="2400" dirty="0">
                <a:cs typeface="Calibri" panose="020F0502020204030204" pitchFamily="34" charset="0"/>
              </a:rPr>
              <a:t>Gratuluję sukcesu</a:t>
            </a:r>
            <a:r>
              <a:rPr lang="pl-PL" dirty="0">
                <a:cs typeface="Calibri" panose="020F0502020204030204" pitchFamily="34" charset="0"/>
              </a:rPr>
              <a:t>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05080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8DB739C-7FE9-41FF-AF5E-C176A5D51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2036786"/>
            <a:ext cx="10772775" cy="1658198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81367120"/>
      </p:ext>
    </p:extLst>
  </p:cSld>
  <p:clrMapOvr>
    <a:masterClrMapping/>
  </p:clrMapOvr>
</p:sld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Wielkomiejski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TM03457491[[fn=Wielkomiejski]]</Template>
  <TotalTime>259</TotalTime>
  <Words>476</Words>
  <Application>Microsoft Office PowerPoint</Application>
  <PresentationFormat>Niestandardowy</PresentationFormat>
  <Paragraphs>70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Wielkomiejski</vt:lpstr>
      <vt:lpstr>Starzenie skóry</vt:lpstr>
      <vt:lpstr>WPROWADZENIE</vt:lpstr>
      <vt:lpstr>ZADANIE</vt:lpstr>
      <vt:lpstr>PROCES</vt:lpstr>
      <vt:lpstr>Źródła</vt:lpstr>
      <vt:lpstr>EWALUACJA</vt:lpstr>
      <vt:lpstr>KONKLUZJE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Starzenie skóry</dc:title>
  <dc:creator>Nadia Wiśniewska</dc:creator>
  <cp:lastModifiedBy>Konrad1</cp:lastModifiedBy>
  <cp:revision>30</cp:revision>
  <dcterms:created xsi:type="dcterms:W3CDTF">2020-08-19T10:12:39Z</dcterms:created>
  <dcterms:modified xsi:type="dcterms:W3CDTF">2021-08-20T11:02:36Z</dcterms:modified>
</cp:coreProperties>
</file>